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uerrilla" charset="1" panose="00000500000000000000"/>
      <p:regular r:id="rId14"/>
    </p:embeddedFont>
    <p:embeddedFont>
      <p:font typeface="Garet" charset="1" panose="00000000000000000000"/>
      <p:regular r:id="rId15"/>
    </p:embeddedFont>
    <p:embeddedFont>
      <p:font typeface="Oswald" charset="1" panose="00000500000000000000"/>
      <p:regular r:id="rId16"/>
    </p:embeddedFont>
    <p:embeddedFont>
      <p:font typeface="Shantell Sans Bold" charset="1" panose="00000000000000000000"/>
      <p:regular r:id="rId17"/>
    </p:embeddedFont>
    <p:embeddedFont>
      <p:font typeface="Shantell Sans" charset="1" panose="00000000000000000000"/>
      <p:regular r:id="rId18"/>
    </p:embeddedFont>
    <p:embeddedFont>
      <p:font typeface="Quicksand Bold" charset="1" panose="00000000000000000000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6803" y="1816901"/>
            <a:ext cx="12694394" cy="5385790"/>
            <a:chOff x="0" y="0"/>
            <a:chExt cx="3343380" cy="1418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3380" cy="1418480"/>
            </a:xfrm>
            <a:custGeom>
              <a:avLst/>
              <a:gdLst/>
              <a:ahLst/>
              <a:cxnLst/>
              <a:rect r="r" b="b" t="t" l="l"/>
              <a:pathLst>
                <a:path h="1418480" w="3343380">
                  <a:moveTo>
                    <a:pt x="30875" y="0"/>
                  </a:moveTo>
                  <a:lnTo>
                    <a:pt x="3312505" y="0"/>
                  </a:lnTo>
                  <a:cubicBezTo>
                    <a:pt x="3320693" y="0"/>
                    <a:pt x="3328546" y="3253"/>
                    <a:pt x="3334337" y="9043"/>
                  </a:cubicBezTo>
                  <a:cubicBezTo>
                    <a:pt x="3340127" y="14833"/>
                    <a:pt x="3343380" y="22686"/>
                    <a:pt x="3343380" y="30875"/>
                  </a:cubicBezTo>
                  <a:lnTo>
                    <a:pt x="3343380" y="1387605"/>
                  </a:lnTo>
                  <a:cubicBezTo>
                    <a:pt x="3343380" y="1395794"/>
                    <a:pt x="3340127" y="1403647"/>
                    <a:pt x="3334337" y="1409437"/>
                  </a:cubicBezTo>
                  <a:cubicBezTo>
                    <a:pt x="3328546" y="1415227"/>
                    <a:pt x="3320693" y="1418480"/>
                    <a:pt x="3312505" y="1418480"/>
                  </a:cubicBezTo>
                  <a:lnTo>
                    <a:pt x="30875" y="1418480"/>
                  </a:lnTo>
                  <a:cubicBezTo>
                    <a:pt x="13823" y="1418480"/>
                    <a:pt x="0" y="1404657"/>
                    <a:pt x="0" y="1387605"/>
                  </a:cubicBezTo>
                  <a:lnTo>
                    <a:pt x="0" y="30875"/>
                  </a:lnTo>
                  <a:cubicBezTo>
                    <a:pt x="0" y="22686"/>
                    <a:pt x="3253" y="14833"/>
                    <a:pt x="9043" y="9043"/>
                  </a:cubicBezTo>
                  <a:cubicBezTo>
                    <a:pt x="14833" y="3253"/>
                    <a:pt x="22686" y="0"/>
                    <a:pt x="308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43380" cy="1456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32566" y="9258300"/>
            <a:ext cx="14201569" cy="3086100"/>
            <a:chOff x="0" y="0"/>
            <a:chExt cx="374033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40331" cy="812800"/>
            </a:xfrm>
            <a:custGeom>
              <a:avLst/>
              <a:gdLst/>
              <a:ahLst/>
              <a:cxnLst/>
              <a:rect r="r" b="b" t="t" l="l"/>
              <a:pathLst>
                <a:path h="812800" w="3740331">
                  <a:moveTo>
                    <a:pt x="0" y="0"/>
                  </a:moveTo>
                  <a:lnTo>
                    <a:pt x="3740331" y="0"/>
                  </a:lnTo>
                  <a:lnTo>
                    <a:pt x="37403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AE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74033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6441212" y="9239250"/>
            <a:ext cx="6827791" cy="19050"/>
          </a:xfrm>
          <a:prstGeom prst="line">
            <a:avLst/>
          </a:prstGeom>
          <a:ln cap="flat" w="28575">
            <a:solidFill>
              <a:srgbClr val="2457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98785" y="5145291"/>
            <a:ext cx="5773316" cy="4114800"/>
          </a:xfrm>
          <a:custGeom>
            <a:avLst/>
            <a:gdLst/>
            <a:ahLst/>
            <a:cxnLst/>
            <a:rect r="r" b="b" t="t" l="l"/>
            <a:pathLst>
              <a:path h="4114800" w="5773316">
                <a:moveTo>
                  <a:pt x="0" y="0"/>
                </a:moveTo>
                <a:lnTo>
                  <a:pt x="5773317" y="0"/>
                </a:lnTo>
                <a:lnTo>
                  <a:pt x="57733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35768" y="5143500"/>
            <a:ext cx="3807425" cy="4122212"/>
          </a:xfrm>
          <a:custGeom>
            <a:avLst/>
            <a:gdLst/>
            <a:ahLst/>
            <a:cxnLst/>
            <a:rect r="r" b="b" t="t" l="l"/>
            <a:pathLst>
              <a:path h="4122212" w="3807425">
                <a:moveTo>
                  <a:pt x="0" y="0"/>
                </a:moveTo>
                <a:lnTo>
                  <a:pt x="3807425" y="0"/>
                </a:lnTo>
                <a:lnTo>
                  <a:pt x="3807425" y="4122212"/>
                </a:lnTo>
                <a:lnTo>
                  <a:pt x="0" y="4122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9750" y="3101337"/>
            <a:ext cx="15168501" cy="171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96"/>
              </a:lnSpc>
            </a:pPr>
            <a:r>
              <a:rPr lang="en-US" sz="12496">
                <a:solidFill>
                  <a:srgbClr val="000000"/>
                </a:solidFill>
                <a:latin typeface="Guerrilla"/>
                <a:ea typeface="Guerrilla"/>
                <a:cs typeface="Guerrilla"/>
                <a:sym typeface="Guerrilla"/>
              </a:rPr>
              <a:t>BookStore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7341" y="4665022"/>
            <a:ext cx="9509674" cy="86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  <a:spcBef>
                <a:spcPct val="0"/>
              </a:spcBef>
            </a:pPr>
            <a:r>
              <a:rPr lang="en-US" sz="507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Lê Gia Khiêm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8564" y="2063753"/>
            <a:ext cx="7861758" cy="104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Chủ Nhật, ngày 21 tháng 12 </a:t>
            </a:r>
          </a:p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năm 2025</a:t>
            </a:r>
          </a:p>
        </p:txBody>
      </p:sp>
      <p:sp>
        <p:nvSpPr>
          <p:cNvPr name="AutoShape 14" id="14"/>
          <p:cNvSpPr/>
          <p:nvPr/>
        </p:nvSpPr>
        <p:spPr>
          <a:xfrm>
            <a:off x="-386618" y="9205913"/>
            <a:ext cx="6827791" cy="19050"/>
          </a:xfrm>
          <a:prstGeom prst="line">
            <a:avLst/>
          </a:prstGeom>
          <a:ln cap="flat" w="28575">
            <a:solidFill>
              <a:srgbClr val="2457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531271" y="9260091"/>
            <a:ext cx="14201569" cy="3086100"/>
            <a:chOff x="0" y="0"/>
            <a:chExt cx="3740331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40331" cy="812800"/>
            </a:xfrm>
            <a:custGeom>
              <a:avLst/>
              <a:gdLst/>
              <a:ahLst/>
              <a:cxnLst/>
              <a:rect r="r" b="b" t="t" l="l"/>
              <a:pathLst>
                <a:path h="812800" w="3740331">
                  <a:moveTo>
                    <a:pt x="0" y="0"/>
                  </a:moveTo>
                  <a:lnTo>
                    <a:pt x="3740331" y="0"/>
                  </a:lnTo>
                  <a:lnTo>
                    <a:pt x="37403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AE8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74033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5956643"/>
            <a:chOff x="0" y="0"/>
            <a:chExt cx="4274726" cy="1568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68828"/>
            </a:xfrm>
            <a:custGeom>
              <a:avLst/>
              <a:gdLst/>
              <a:ahLst/>
              <a:cxnLst/>
              <a:rect r="r" b="b" t="t" l="l"/>
              <a:pathLst>
                <a:path h="1568828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1544680"/>
                  </a:lnTo>
                  <a:cubicBezTo>
                    <a:pt x="4274726" y="1551084"/>
                    <a:pt x="4272182" y="1557226"/>
                    <a:pt x="4267653" y="1561755"/>
                  </a:cubicBezTo>
                  <a:cubicBezTo>
                    <a:pt x="4263125" y="1566284"/>
                    <a:pt x="4256982" y="1568828"/>
                    <a:pt x="4250578" y="1568828"/>
                  </a:cubicBezTo>
                  <a:lnTo>
                    <a:pt x="24148" y="1568828"/>
                  </a:lnTo>
                  <a:cubicBezTo>
                    <a:pt x="10811" y="1568828"/>
                    <a:pt x="0" y="1558016"/>
                    <a:pt x="0" y="1544680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60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AE88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5722391"/>
            <a:ext cx="3195621" cy="3189811"/>
          </a:xfrm>
          <a:custGeom>
            <a:avLst/>
            <a:gdLst/>
            <a:ahLst/>
            <a:cxnLst/>
            <a:rect r="r" b="b" t="t" l="l"/>
            <a:pathLst>
              <a:path h="3189811" w="3195621">
                <a:moveTo>
                  <a:pt x="0" y="0"/>
                </a:moveTo>
                <a:lnTo>
                  <a:pt x="3195621" y="0"/>
                </a:lnTo>
                <a:lnTo>
                  <a:pt x="3195621" y="3189811"/>
                </a:lnTo>
                <a:lnTo>
                  <a:pt x="0" y="318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12385" y="2874454"/>
            <a:ext cx="11863229" cy="444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0"/>
              </a:lnSpc>
            </a:pPr>
            <a:r>
              <a:rPr lang="en-US" sz="507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Họ và tên: Lê Gia Khiêm</a:t>
            </a:r>
          </a:p>
          <a:p>
            <a:pPr algn="ctr">
              <a:lnSpc>
                <a:spcPts val="7100"/>
              </a:lnSpc>
            </a:pPr>
            <a:r>
              <a:rPr lang="en-US" sz="507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Lớp 8</a:t>
            </a:r>
          </a:p>
          <a:p>
            <a:pPr algn="ctr">
              <a:lnSpc>
                <a:spcPts val="7100"/>
              </a:lnSpc>
            </a:pPr>
            <a:r>
              <a:rPr lang="en-US" sz="507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Mindx: Lớp JSA10</a:t>
            </a:r>
          </a:p>
          <a:p>
            <a:pPr algn="ctr">
              <a:lnSpc>
                <a:spcPts val="7100"/>
              </a:lnSpc>
            </a:pPr>
            <a:r>
              <a:rPr lang="en-US" sz="5071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Sở thích: Đọc truyện</a:t>
            </a:r>
          </a:p>
          <a:p>
            <a:pPr algn="ctr">
              <a:lnSpc>
                <a:spcPts val="710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007083" y="0"/>
            <a:ext cx="4072998" cy="2902937"/>
          </a:xfrm>
          <a:custGeom>
            <a:avLst/>
            <a:gdLst/>
            <a:ahLst/>
            <a:cxnLst/>
            <a:rect r="r" b="b" t="t" l="l"/>
            <a:pathLst>
              <a:path h="2902937" w="4072998">
                <a:moveTo>
                  <a:pt x="0" y="0"/>
                </a:moveTo>
                <a:lnTo>
                  <a:pt x="4072998" y="0"/>
                </a:lnTo>
                <a:lnTo>
                  <a:pt x="4072998" y="2902937"/>
                </a:lnTo>
                <a:lnTo>
                  <a:pt x="0" y="2902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3333" y="1480157"/>
            <a:ext cx="13580249" cy="143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0"/>
              </a:lnSpc>
            </a:pPr>
            <a:r>
              <a:rPr lang="en-US" sz="1047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Giới thiệu bản thân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232071" cy="7726309"/>
            <a:chOff x="0" y="0"/>
            <a:chExt cx="2958241" cy="2034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8241" cy="2034913"/>
            </a:xfrm>
            <a:custGeom>
              <a:avLst/>
              <a:gdLst/>
              <a:ahLst/>
              <a:cxnLst/>
              <a:rect r="r" b="b" t="t" l="l"/>
              <a:pathLst>
                <a:path h="2034913" w="2958241">
                  <a:moveTo>
                    <a:pt x="34894" y="0"/>
                  </a:moveTo>
                  <a:lnTo>
                    <a:pt x="2923347" y="0"/>
                  </a:lnTo>
                  <a:cubicBezTo>
                    <a:pt x="2932601" y="0"/>
                    <a:pt x="2941477" y="3676"/>
                    <a:pt x="2948021" y="10220"/>
                  </a:cubicBezTo>
                  <a:cubicBezTo>
                    <a:pt x="2954565" y="16764"/>
                    <a:pt x="2958241" y="25640"/>
                    <a:pt x="2958241" y="34894"/>
                  </a:cubicBezTo>
                  <a:lnTo>
                    <a:pt x="2958241" y="2000018"/>
                  </a:lnTo>
                  <a:cubicBezTo>
                    <a:pt x="2958241" y="2009273"/>
                    <a:pt x="2954565" y="2018148"/>
                    <a:pt x="2948021" y="2024692"/>
                  </a:cubicBezTo>
                  <a:cubicBezTo>
                    <a:pt x="2941477" y="2031236"/>
                    <a:pt x="2932601" y="2034913"/>
                    <a:pt x="2923347" y="2034913"/>
                  </a:cubicBezTo>
                  <a:lnTo>
                    <a:pt x="34894" y="2034913"/>
                  </a:lnTo>
                  <a:cubicBezTo>
                    <a:pt x="25640" y="2034913"/>
                    <a:pt x="16764" y="2031236"/>
                    <a:pt x="10220" y="2024692"/>
                  </a:cubicBezTo>
                  <a:cubicBezTo>
                    <a:pt x="3676" y="2018148"/>
                    <a:pt x="0" y="2009273"/>
                    <a:pt x="0" y="2000018"/>
                  </a:cubicBezTo>
                  <a:lnTo>
                    <a:pt x="0" y="34894"/>
                  </a:lnTo>
                  <a:cubicBezTo>
                    <a:pt x="0" y="25640"/>
                    <a:pt x="3676" y="16764"/>
                    <a:pt x="10220" y="10220"/>
                  </a:cubicBezTo>
                  <a:cubicBezTo>
                    <a:pt x="16764" y="3676"/>
                    <a:pt x="25640" y="0"/>
                    <a:pt x="34894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58241" cy="207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AE88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68124" y="4496696"/>
            <a:ext cx="4558806" cy="4775892"/>
          </a:xfrm>
          <a:custGeom>
            <a:avLst/>
            <a:gdLst/>
            <a:ahLst/>
            <a:cxnLst/>
            <a:rect r="r" b="b" t="t" l="l"/>
            <a:pathLst>
              <a:path h="4775892" w="4558806">
                <a:moveTo>
                  <a:pt x="0" y="0"/>
                </a:moveTo>
                <a:lnTo>
                  <a:pt x="4558805" y="0"/>
                </a:lnTo>
                <a:lnTo>
                  <a:pt x="4558805" y="4775891"/>
                </a:lnTo>
                <a:lnTo>
                  <a:pt x="0" y="477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04647" y="0"/>
            <a:ext cx="7083353" cy="3315194"/>
          </a:xfrm>
          <a:custGeom>
            <a:avLst/>
            <a:gdLst/>
            <a:ahLst/>
            <a:cxnLst/>
            <a:rect r="r" b="b" t="t" l="l"/>
            <a:pathLst>
              <a:path h="3315194" w="7083353">
                <a:moveTo>
                  <a:pt x="0" y="0"/>
                </a:moveTo>
                <a:lnTo>
                  <a:pt x="7083353" y="0"/>
                </a:lnTo>
                <a:lnTo>
                  <a:pt x="7083353" y="3315194"/>
                </a:lnTo>
                <a:lnTo>
                  <a:pt x="0" y="331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5" t="-14351" r="-385" b="-670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3486" y="1583099"/>
            <a:ext cx="9854637" cy="1365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9"/>
              </a:lnSpc>
            </a:pPr>
            <a:r>
              <a:rPr lang="en-US" sz="9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Sản phảm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5963" y="3143065"/>
            <a:ext cx="9162161" cy="408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Tên sản phẩm: BookStore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Nội dung:  giới thiệu, lưu trữ và tra cứu các sách.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lí do: Hỗ trợ học sinh, sinh viên trong việc học tập</a:t>
            </a:r>
          </a:p>
          <a:p>
            <a:pPr algn="ctr">
              <a:lnSpc>
                <a:spcPts val="7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5956643"/>
            <a:chOff x="0" y="0"/>
            <a:chExt cx="4274726" cy="1568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68828"/>
            </a:xfrm>
            <a:custGeom>
              <a:avLst/>
              <a:gdLst/>
              <a:ahLst/>
              <a:cxnLst/>
              <a:rect r="r" b="b" t="t" l="l"/>
              <a:pathLst>
                <a:path h="1568828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1544680"/>
                  </a:lnTo>
                  <a:cubicBezTo>
                    <a:pt x="4274726" y="1551084"/>
                    <a:pt x="4272182" y="1557226"/>
                    <a:pt x="4267653" y="1561755"/>
                  </a:cubicBezTo>
                  <a:cubicBezTo>
                    <a:pt x="4263125" y="1566284"/>
                    <a:pt x="4256982" y="1568828"/>
                    <a:pt x="4250578" y="1568828"/>
                  </a:cubicBezTo>
                  <a:lnTo>
                    <a:pt x="24148" y="1568828"/>
                  </a:lnTo>
                  <a:cubicBezTo>
                    <a:pt x="10811" y="1568828"/>
                    <a:pt x="0" y="1558016"/>
                    <a:pt x="0" y="1544680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60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9980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5316165" y="3376115"/>
          <a:ext cx="7315200" cy="6568095"/>
        </p:xfrm>
        <a:graphic>
          <a:graphicData uri="http://schemas.openxmlformats.org/drawingml/2006/table">
            <a:tbl>
              <a:tblPr/>
              <a:tblGrid>
                <a:gridCol w="1837777"/>
                <a:gridCol w="5477423"/>
              </a:tblGrid>
              <a:tr h="1312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00000"/>
                          </a:solidFill>
                          <a:latin typeface="Shantell Sans Bold"/>
                          <a:ea typeface="Shantell Sans Bold"/>
                          <a:cs typeface="Shantell Sans Bold"/>
                          <a:sym typeface="Shantell Sans Bold"/>
                        </a:rPr>
                        <a:t>Tuần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true">
                          <a:solidFill>
                            <a:srgbClr val="000000"/>
                          </a:solidFill>
                          <a:latin typeface="Shantell Sans Bold"/>
                          <a:ea typeface="Shantell Sans Bold"/>
                          <a:cs typeface="Shantell Sans Bold"/>
                          <a:sym typeface="Shantell Sans Bold"/>
                        </a:rPr>
                        <a:t>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317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Lên ý tưởng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2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Code sản phẩm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2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Sửa lỗi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25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Shantell Sans"/>
                          <a:ea typeface="Shantell Sans"/>
                          <a:cs typeface="Shantell Sans"/>
                          <a:sym typeface="Shantell Sans"/>
                        </a:rPr>
                        <a:t>Làm slide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787894" y="4602763"/>
            <a:ext cx="3920282" cy="4114800"/>
          </a:xfrm>
          <a:custGeom>
            <a:avLst/>
            <a:gdLst/>
            <a:ahLst/>
            <a:cxnLst/>
            <a:rect r="r" b="b" t="t" l="l"/>
            <a:pathLst>
              <a:path h="4114800" w="3920282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40965" y="4269634"/>
            <a:ext cx="4457700" cy="4781056"/>
          </a:xfrm>
          <a:custGeom>
            <a:avLst/>
            <a:gdLst/>
            <a:ahLst/>
            <a:cxnLst/>
            <a:rect r="r" b="b" t="t" l="l"/>
            <a:pathLst>
              <a:path h="4781056" w="4457700">
                <a:moveTo>
                  <a:pt x="0" y="0"/>
                </a:moveTo>
                <a:lnTo>
                  <a:pt x="4457700" y="0"/>
                </a:lnTo>
                <a:lnTo>
                  <a:pt x="4457700" y="4781057"/>
                </a:lnTo>
                <a:lnTo>
                  <a:pt x="0" y="478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53875" y="1703791"/>
            <a:ext cx="13580249" cy="1431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0"/>
              </a:lnSpc>
            </a:pPr>
            <a:r>
              <a:rPr lang="en-US" sz="1047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Quá trình làm sản phẩm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902972" cy="7726309"/>
            <a:chOff x="0" y="0"/>
            <a:chExt cx="3134939" cy="20349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939" cy="2034913"/>
            </a:xfrm>
            <a:custGeom>
              <a:avLst/>
              <a:gdLst/>
              <a:ahLst/>
              <a:cxnLst/>
              <a:rect r="r" b="b" t="t" l="l"/>
              <a:pathLst>
                <a:path h="2034913" w="3134939">
                  <a:moveTo>
                    <a:pt x="32927" y="0"/>
                  </a:moveTo>
                  <a:lnTo>
                    <a:pt x="3102012" y="0"/>
                  </a:lnTo>
                  <a:cubicBezTo>
                    <a:pt x="3120197" y="0"/>
                    <a:pt x="3134939" y="14742"/>
                    <a:pt x="3134939" y="32927"/>
                  </a:cubicBezTo>
                  <a:lnTo>
                    <a:pt x="3134939" y="2001985"/>
                  </a:lnTo>
                  <a:cubicBezTo>
                    <a:pt x="3134939" y="2010718"/>
                    <a:pt x="3131470" y="2019093"/>
                    <a:pt x="3125295" y="2025268"/>
                  </a:cubicBezTo>
                  <a:cubicBezTo>
                    <a:pt x="3119120" y="2031443"/>
                    <a:pt x="3110744" y="2034913"/>
                    <a:pt x="3102012" y="2034913"/>
                  </a:cubicBezTo>
                  <a:lnTo>
                    <a:pt x="32927" y="2034913"/>
                  </a:lnTo>
                  <a:cubicBezTo>
                    <a:pt x="24195" y="2034913"/>
                    <a:pt x="15819" y="2031443"/>
                    <a:pt x="9644" y="2025268"/>
                  </a:cubicBezTo>
                  <a:cubicBezTo>
                    <a:pt x="3469" y="2019093"/>
                    <a:pt x="0" y="2010718"/>
                    <a:pt x="0" y="2001985"/>
                  </a:cubicBezTo>
                  <a:lnTo>
                    <a:pt x="0" y="32927"/>
                  </a:lnTo>
                  <a:cubicBezTo>
                    <a:pt x="0" y="24195"/>
                    <a:pt x="3469" y="15819"/>
                    <a:pt x="9644" y="9644"/>
                  </a:cubicBezTo>
                  <a:cubicBezTo>
                    <a:pt x="15819" y="3469"/>
                    <a:pt x="24195" y="0"/>
                    <a:pt x="329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34939" cy="207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9980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6961136" y="3638251"/>
            <a:ext cx="0" cy="41846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961136" y="3774837"/>
            <a:ext cx="5914561" cy="3813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Nội dung còn hạn chế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Website chưa có chức năng đánh giá, bình luận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Giao diện còn đơn giản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236472" y="3245581"/>
            <a:ext cx="4736004" cy="4736004"/>
          </a:xfrm>
          <a:custGeom>
            <a:avLst/>
            <a:gdLst/>
            <a:ahLst/>
            <a:cxnLst/>
            <a:rect r="r" b="b" t="t" l="l"/>
            <a:pathLst>
              <a:path h="4736004" w="4736004">
                <a:moveTo>
                  <a:pt x="0" y="0"/>
                </a:moveTo>
                <a:lnTo>
                  <a:pt x="4736004" y="0"/>
                </a:lnTo>
                <a:lnTo>
                  <a:pt x="4736004" y="4736005"/>
                </a:lnTo>
                <a:lnTo>
                  <a:pt x="0" y="4736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06544" y="1544999"/>
            <a:ext cx="10547284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sz="8000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Ưu và nhược điểm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79210" y="2754425"/>
            <a:ext cx="2662701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Ưu điểm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30577" y="2754425"/>
            <a:ext cx="3874162" cy="88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Nhược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803" y="3562051"/>
            <a:ext cx="5356552" cy="3813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Giao diện thân thiện, dễ sử dụng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Chức năng cơ bản đầy đủ</a:t>
            </a:r>
          </a:p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Dễ mở rộng và chỉnh sửa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659209"/>
            <a:chOff x="0" y="0"/>
            <a:chExt cx="4274726" cy="2017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017240"/>
            </a:xfrm>
            <a:custGeom>
              <a:avLst/>
              <a:gdLst/>
              <a:ahLst/>
              <a:cxnLst/>
              <a:rect r="r" b="b" t="t" l="l"/>
              <a:pathLst>
                <a:path h="2017240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1993092"/>
                  </a:lnTo>
                  <a:cubicBezTo>
                    <a:pt x="4274726" y="1999497"/>
                    <a:pt x="4272182" y="2005639"/>
                    <a:pt x="4267653" y="2010167"/>
                  </a:cubicBezTo>
                  <a:cubicBezTo>
                    <a:pt x="4263125" y="2014696"/>
                    <a:pt x="4256982" y="2017240"/>
                    <a:pt x="4250578" y="2017240"/>
                  </a:cubicBezTo>
                  <a:lnTo>
                    <a:pt x="24148" y="2017240"/>
                  </a:lnTo>
                  <a:cubicBezTo>
                    <a:pt x="17743" y="2017240"/>
                    <a:pt x="11601" y="2014696"/>
                    <a:pt x="7073" y="2010167"/>
                  </a:cubicBezTo>
                  <a:cubicBezTo>
                    <a:pt x="2544" y="2005639"/>
                    <a:pt x="0" y="1999497"/>
                    <a:pt x="0" y="1993092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205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457A6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44102" y="2602544"/>
            <a:ext cx="14799795" cy="6085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717" indent="-371859" lvl="1">
              <a:lnSpc>
                <a:spcPts val="4822"/>
              </a:lnSpc>
              <a:buFont typeface="Arial"/>
              <a:buChar char="•"/>
            </a:pPr>
            <a:r>
              <a:rPr lang="en-US" sz="344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Giỏ hàng và thanh toán trực tuyến, giúp người dùng mua sách dễ dàng hơn.</a:t>
            </a:r>
          </a:p>
          <a:p>
            <a:pPr algn="l" marL="743717" indent="-371859" lvl="1">
              <a:lnSpc>
                <a:spcPts val="4822"/>
              </a:lnSpc>
              <a:buFont typeface="Arial"/>
              <a:buChar char="•"/>
            </a:pPr>
            <a:r>
              <a:rPr lang="en-US" sz="344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Đánh giá và bình luận, tăng tính tương tác giữa người đọc và website.</a:t>
            </a:r>
          </a:p>
          <a:p>
            <a:pPr algn="l" marL="743717" indent="-371859" lvl="1">
              <a:lnSpc>
                <a:spcPts val="4822"/>
              </a:lnSpc>
              <a:buFont typeface="Arial"/>
              <a:buChar char="•"/>
            </a:pPr>
            <a:r>
              <a:rPr lang="en-US" sz="344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Giao diện tối (Dark Mode), giúp người dùng đọc dễ dàng hơn vào ban đêm.</a:t>
            </a:r>
          </a:p>
          <a:p>
            <a:pPr algn="l" marL="743717" indent="-371859" lvl="1">
              <a:lnSpc>
                <a:spcPts val="4822"/>
              </a:lnSpc>
              <a:buFont typeface="Arial"/>
              <a:buChar char="•"/>
            </a:pPr>
            <a:r>
              <a:rPr lang="en-US" sz="344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Gợi ý sách thông minh dựa trên danh mục người dùng đã xem.</a:t>
            </a:r>
          </a:p>
          <a:p>
            <a:pPr algn="l" marL="743717" indent="-371859" lvl="1">
              <a:lnSpc>
                <a:spcPts val="4822"/>
              </a:lnSpc>
              <a:buFont typeface="Arial"/>
              <a:buChar char="•"/>
            </a:pPr>
            <a:r>
              <a:rPr lang="en-US" sz="344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Đánh dấu sách yêu thích, giúp người dùng lưu lại các cuốn sách quan tâm</a:t>
            </a:r>
          </a:p>
          <a:p>
            <a:pPr algn="l">
              <a:lnSpc>
                <a:spcPts val="482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88438" y="291945"/>
            <a:ext cx="2099562" cy="1473511"/>
          </a:xfrm>
          <a:custGeom>
            <a:avLst/>
            <a:gdLst/>
            <a:ahLst/>
            <a:cxnLst/>
            <a:rect r="r" b="b" t="t" l="l"/>
            <a:pathLst>
              <a:path h="1473511" w="2099562">
                <a:moveTo>
                  <a:pt x="0" y="0"/>
                </a:moveTo>
                <a:lnTo>
                  <a:pt x="2099562" y="0"/>
                </a:lnTo>
                <a:lnTo>
                  <a:pt x="2099562" y="1473510"/>
                </a:lnTo>
                <a:lnTo>
                  <a:pt x="0" y="147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5407" y="7882843"/>
            <a:ext cx="2560113" cy="2057400"/>
          </a:xfrm>
          <a:custGeom>
            <a:avLst/>
            <a:gdLst/>
            <a:ahLst/>
            <a:cxnLst/>
            <a:rect r="r" b="b" t="t" l="l"/>
            <a:pathLst>
              <a:path h="2057400" w="2560113">
                <a:moveTo>
                  <a:pt x="0" y="0"/>
                </a:moveTo>
                <a:lnTo>
                  <a:pt x="2560113" y="0"/>
                </a:lnTo>
                <a:lnTo>
                  <a:pt x="25601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05463" y="1587420"/>
            <a:ext cx="15095988" cy="91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6699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Những tín năng sẽ có trong tương lai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1090" y="-492085"/>
            <a:ext cx="21272336" cy="4636425"/>
            <a:chOff x="0" y="0"/>
            <a:chExt cx="5602591" cy="1221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02591" cy="1221116"/>
            </a:xfrm>
            <a:custGeom>
              <a:avLst/>
              <a:gdLst/>
              <a:ahLst/>
              <a:cxnLst/>
              <a:rect r="r" b="b" t="t" l="l"/>
              <a:pathLst>
                <a:path h="1221116" w="5602591">
                  <a:moveTo>
                    <a:pt x="0" y="0"/>
                  </a:moveTo>
                  <a:lnTo>
                    <a:pt x="5602591" y="0"/>
                  </a:lnTo>
                  <a:lnTo>
                    <a:pt x="5602591" y="1221116"/>
                  </a:lnTo>
                  <a:lnTo>
                    <a:pt x="0" y="1221116"/>
                  </a:lnTo>
                  <a:close/>
                </a:path>
              </a:pathLst>
            </a:custGeom>
            <a:solidFill>
              <a:srgbClr val="87AAD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02591" cy="1259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14375"/>
            <a:ext cx="16230600" cy="2651165"/>
            <a:chOff x="0" y="0"/>
            <a:chExt cx="4274726" cy="698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698249"/>
            </a:xfrm>
            <a:custGeom>
              <a:avLst/>
              <a:gdLst/>
              <a:ahLst/>
              <a:cxnLst/>
              <a:rect r="r" b="b" t="t" l="l"/>
              <a:pathLst>
                <a:path h="698249" w="4274726">
                  <a:moveTo>
                    <a:pt x="24148" y="0"/>
                  </a:moveTo>
                  <a:lnTo>
                    <a:pt x="4250578" y="0"/>
                  </a:lnTo>
                  <a:cubicBezTo>
                    <a:pt x="4263915" y="0"/>
                    <a:pt x="4274726" y="10811"/>
                    <a:pt x="4274726" y="24148"/>
                  </a:cubicBezTo>
                  <a:lnTo>
                    <a:pt x="4274726" y="674101"/>
                  </a:lnTo>
                  <a:cubicBezTo>
                    <a:pt x="4274726" y="680506"/>
                    <a:pt x="4272182" y="686648"/>
                    <a:pt x="4267653" y="691176"/>
                  </a:cubicBezTo>
                  <a:cubicBezTo>
                    <a:pt x="4263125" y="695705"/>
                    <a:pt x="4256982" y="698249"/>
                    <a:pt x="4250578" y="698249"/>
                  </a:cubicBezTo>
                  <a:lnTo>
                    <a:pt x="24148" y="698249"/>
                  </a:lnTo>
                  <a:cubicBezTo>
                    <a:pt x="10811" y="698249"/>
                    <a:pt x="0" y="687438"/>
                    <a:pt x="0" y="674101"/>
                  </a:cubicBezTo>
                  <a:lnTo>
                    <a:pt x="0" y="24148"/>
                  </a:lnTo>
                  <a:cubicBezTo>
                    <a:pt x="0" y="17743"/>
                    <a:pt x="2544" y="11601"/>
                    <a:pt x="7073" y="7073"/>
                  </a:cubicBezTo>
                  <a:cubicBezTo>
                    <a:pt x="11601" y="2544"/>
                    <a:pt x="17743" y="0"/>
                    <a:pt x="241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736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A9980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76939" y="4311740"/>
            <a:ext cx="8516277" cy="4793447"/>
          </a:xfrm>
          <a:custGeom>
            <a:avLst/>
            <a:gdLst/>
            <a:ahLst/>
            <a:cxnLst/>
            <a:rect r="r" b="b" t="t" l="l"/>
            <a:pathLst>
              <a:path h="4793447" w="8516277">
                <a:moveTo>
                  <a:pt x="0" y="0"/>
                </a:moveTo>
                <a:lnTo>
                  <a:pt x="8516277" y="0"/>
                </a:lnTo>
                <a:lnTo>
                  <a:pt x="8516277" y="4793447"/>
                </a:lnTo>
                <a:lnTo>
                  <a:pt x="0" y="4793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53875" y="1389466"/>
            <a:ext cx="13580249" cy="143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0"/>
              </a:lnSpc>
            </a:pPr>
            <a:r>
              <a:rPr lang="en-US" sz="10471">
                <a:solidFill>
                  <a:srgbClr val="000000"/>
                </a:solidFill>
                <a:latin typeface="Guerrilla"/>
                <a:ea typeface="Guerrilla"/>
                <a:cs typeface="Guerrilla"/>
                <a:sym typeface="Guerrilla"/>
              </a:rPr>
              <a:t>Demo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5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419629" cy="7409386"/>
            <a:chOff x="0" y="0"/>
            <a:chExt cx="2744264" cy="1951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4264" cy="1951443"/>
            </a:xfrm>
            <a:custGeom>
              <a:avLst/>
              <a:gdLst/>
              <a:ahLst/>
              <a:cxnLst/>
              <a:rect r="r" b="b" t="t" l="l"/>
              <a:pathLst>
                <a:path h="1951443" w="2744264">
                  <a:moveTo>
                    <a:pt x="37615" y="0"/>
                  </a:moveTo>
                  <a:lnTo>
                    <a:pt x="2706649" y="0"/>
                  </a:lnTo>
                  <a:cubicBezTo>
                    <a:pt x="2716625" y="0"/>
                    <a:pt x="2726193" y="3963"/>
                    <a:pt x="2733247" y="11017"/>
                  </a:cubicBezTo>
                  <a:cubicBezTo>
                    <a:pt x="2740301" y="18071"/>
                    <a:pt x="2744264" y="27639"/>
                    <a:pt x="2744264" y="37615"/>
                  </a:cubicBezTo>
                  <a:lnTo>
                    <a:pt x="2744264" y="1913828"/>
                  </a:lnTo>
                  <a:cubicBezTo>
                    <a:pt x="2744264" y="1923804"/>
                    <a:pt x="2740301" y="1933372"/>
                    <a:pt x="2733247" y="1940426"/>
                  </a:cubicBezTo>
                  <a:cubicBezTo>
                    <a:pt x="2726193" y="1947480"/>
                    <a:pt x="2716625" y="1951443"/>
                    <a:pt x="2706649" y="1951443"/>
                  </a:cubicBezTo>
                  <a:lnTo>
                    <a:pt x="37615" y="1951443"/>
                  </a:lnTo>
                  <a:cubicBezTo>
                    <a:pt x="27639" y="1951443"/>
                    <a:pt x="18071" y="1947480"/>
                    <a:pt x="11017" y="1940426"/>
                  </a:cubicBezTo>
                  <a:cubicBezTo>
                    <a:pt x="3963" y="1933372"/>
                    <a:pt x="0" y="1923804"/>
                    <a:pt x="0" y="1913828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457A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44264" cy="1989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02732" y="9272587"/>
            <a:ext cx="19112378" cy="3086100"/>
            <a:chOff x="0" y="0"/>
            <a:chExt cx="50337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33713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713">
                  <a:moveTo>
                    <a:pt x="0" y="0"/>
                  </a:moveTo>
                  <a:lnTo>
                    <a:pt x="5033713" y="0"/>
                  </a:lnTo>
                  <a:lnTo>
                    <a:pt x="50337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4256"/>
            </a:solidFill>
            <a:ln w="28575" cap="sq">
              <a:solidFill>
                <a:srgbClr val="2457A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33713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448329" y="1402035"/>
            <a:ext cx="6662716" cy="66627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107" t="0" r="-2510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15148" y="3087625"/>
            <a:ext cx="9446732" cy="281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0"/>
              </a:lnSpc>
            </a:pPr>
            <a:r>
              <a:rPr lang="en-US" sz="10471">
                <a:solidFill>
                  <a:srgbClr val="000000"/>
                </a:solidFill>
                <a:latin typeface="Guerrilla"/>
                <a:ea typeface="Guerrilla"/>
                <a:cs typeface="Guerrilla"/>
                <a:sym typeface="Guerrilla"/>
              </a:rPr>
              <a:t>Thank you 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DAG7dxs7xL4</dc:identifier>
  <dcterms:modified xsi:type="dcterms:W3CDTF">2011-08-01T06:04:30Z</dcterms:modified>
  <cp:revision>1</cp:revision>
  <dc:title>spck</dc:title>
</cp:coreProperties>
</file>